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82843" autoAdjust="0"/>
  </p:normalViewPr>
  <p:slideViewPr>
    <p:cSldViewPr>
      <p:cViewPr>
        <p:scale>
          <a:sx n="80" d="100"/>
          <a:sy n="80" d="100"/>
        </p:scale>
        <p:origin x="-1260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A7638EA-C71E-4C28-A290-EF4E9D446704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F590B1D-1AE9-40B6-948B-129596225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latin typeface="Times New Roman" pitchFamily="18" charset="0"/>
              </a:rPr>
              <a:t>INTRODUCTION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Times New Roman" pitchFamily="18" charset="0"/>
              </a:rPr>
              <a:t>Introduce yourself.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Times New Roman" pitchFamily="18" charset="0"/>
              </a:rPr>
              <a:t>Welcome everyone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Times New Roman" pitchFamily="18" charset="0"/>
              </a:rPr>
              <a:t>Explain where any restrooms  are located.</a:t>
            </a:r>
          </a:p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Times New Roman" pitchFamily="18" charset="0"/>
              </a:rPr>
              <a:t>Give the students some of your background.  This helps them to know what is "expected" when it is their turn to introduce themselves. </a:t>
            </a:r>
          </a:p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Times New Roman" pitchFamily="18" charset="0"/>
              </a:rPr>
              <a:t>If there is time,  have each student introduce themselves.  This will give you a good idea of the experience level of the class and will break the ice.</a:t>
            </a:r>
          </a:p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227E3A-F256-47A0-9E78-73EE95C4968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Introduce the course presenters.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21A120-5AB9-47B9-BD82-F89ED02A78E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pitchFamily="18" charset="0"/>
              </a:rPr>
              <a:t>COURSE OVERVIEW</a:t>
            </a:r>
          </a:p>
          <a:p>
            <a:endParaRPr lang="en-US" smtClean="0">
              <a:latin typeface="Times New Roman" pitchFamily="18" charset="0"/>
            </a:endParaRPr>
          </a:p>
          <a:p>
            <a:r>
              <a:rPr lang="en-US" smtClean="0">
                <a:latin typeface="Times New Roman" pitchFamily="18" charset="0"/>
              </a:rPr>
              <a:t>Give an overview of the course.  </a:t>
            </a:r>
          </a:p>
          <a:p>
            <a:r>
              <a:rPr lang="en-US" smtClean="0">
                <a:latin typeface="Times New Roman" pitchFamily="18" charset="0"/>
              </a:rPr>
              <a:t>Be sure that everyone has the proper hand-out materials</a:t>
            </a:r>
          </a:p>
          <a:p>
            <a:endParaRPr lang="en-US" smtClean="0">
              <a:latin typeface="Times New Roman" pitchFamily="18" charset="0"/>
            </a:endParaRPr>
          </a:p>
          <a:p>
            <a:r>
              <a:rPr lang="en-US" smtClean="0">
                <a:latin typeface="Times New Roman" pitchFamily="18" charset="0"/>
              </a:rPr>
              <a:t>Tell the students how many breaks you plan.</a:t>
            </a:r>
          </a:p>
          <a:p>
            <a:endParaRPr lang="en-US" smtClean="0">
              <a:latin typeface="Times New Roman" pitchFamily="18" charset="0"/>
            </a:endParaRPr>
          </a:p>
          <a:p>
            <a:r>
              <a:rPr lang="en-US" smtClean="0">
                <a:latin typeface="Times New Roman" pitchFamily="18" charset="0"/>
              </a:rPr>
              <a:t>If food is offered then explain how the meal break will be handled.</a:t>
            </a:r>
          </a:p>
          <a:p>
            <a:endParaRPr lang="en-US" smtClean="0">
              <a:latin typeface="Times New Roman" pitchFamily="18" charset="0"/>
            </a:endParaRPr>
          </a:p>
          <a:p>
            <a:r>
              <a:rPr lang="en-US" smtClean="0">
                <a:latin typeface="Times New Roman" pitchFamily="18" charset="0"/>
              </a:rPr>
              <a:t>Explain  how questions will be taken - on demand, or hold until the end of the module.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A31E71-FE8D-4EB7-8D47-61E5E59CC76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8380C-A488-4F2C-99B0-7B55F769A2D5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55053-A663-4658-BD89-397BACD87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539E1-B7A9-41E7-9965-5678292362BD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5EC52-D12F-4948-9685-35EAFA3AE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4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4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1929B-949E-4F97-BC93-84B329F64B04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766A2-303C-4F71-9E6C-5D15043A7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A9926-4504-4D50-BA37-EFB006E306C2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7351B-829D-45C4-9DD1-30836D740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37E4A-2D1B-49FE-9D52-D7E8D92CEF68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1B15B-A8E1-4E4F-AF1A-1271D7BD1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EBE7D-4F83-4730-827C-6C5F6D8B27C1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4965-2726-4042-8332-0C68E3E0F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10A05-D5EB-4231-8756-20A926D2B145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15C30-373E-4F95-A819-AB6FC3676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8E439-5EBC-493C-B49F-AF72B6C14199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4BDBD-E512-4D38-9A54-75E1AA606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FCC7D-68EE-4A28-8187-AE26A595B50A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54EF0-050D-4D5C-8770-AB50CDCD1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A90C9-D6CD-4BE2-B26B-39F9E549CB63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EF586-D16F-45D5-BE53-A4C221592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F5250-6632-4930-95D5-A93BFB50C0A6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F43C6-F14D-4D4D-8E1B-E19C7B662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3F423-D05F-4342-BD36-34B558883D80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565DF-9DCC-49B4-8591-160B7FCA2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DEECA-3A55-457D-9F26-860C09132E2E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C461A-3847-40DA-A975-CD234FF42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CB023-4ED6-4B3A-A6CE-8F50A831340E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79F25-FCD1-4E82-8B91-D3E5A89C8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5D9E5-E310-44B8-BEBE-DC9008C7900E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DFE51-6333-4616-949F-9D6C53ED9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711F9-6B9E-4CC2-A16B-4414C5EA7B93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3B963-9246-4BC3-BD60-61582794F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0376B-86DB-4AD0-B621-DD0AFC5BEF1D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FC3D7-72A9-469D-85D9-71BFCC977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9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3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BB920-472B-4AC8-B44D-EA0CFDD25891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0EDA2-FAE7-4B12-A1CB-C3F2D8517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CA2E2-2D00-4381-B5DD-0FCAC7FC1721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9BDE3-80B9-4FA7-B5AA-D0BC58074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21372674">
            <a:off x="2141538" y="317500"/>
            <a:ext cx="3905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3" descr="IMAC New logo trans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133600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001000" y="6492875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5ADA0-4544-42D0-9F96-8F98DAE00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5334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 30, 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352800" y="6492875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Scale Aerobatics Judging Seminar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3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CC960-8397-4E31-9269-D16430CFFC3D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91B2C-9447-48EE-A2A5-F3A4EA7F1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9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4535C-3C58-4888-841F-425618A59FA6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1C38E-612D-4285-A1F1-6DD5FC157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C59FBB-5E62-427B-B573-22690B3700ED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6DE617-0E14-45AB-9F4B-258343315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26" r:id="rId7"/>
    <p:sldLayoutId id="2147483812" r:id="rId8"/>
    <p:sldLayoutId id="2147483827" r:id="rId9"/>
    <p:sldLayoutId id="2147483813" r:id="rId10"/>
    <p:sldLayoutId id="214748381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0808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6FC5B1-6A12-475F-9653-706C9D29EF0C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2AFBF0-C36E-4C16-9617-C89835B16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quarter" idx="11"/>
          </p:nvPr>
        </p:nvSpPr>
        <p:spPr>
          <a:xfrm>
            <a:off x="457200" y="6400800"/>
            <a:ext cx="990600" cy="457200"/>
          </a:xfrm>
        </p:spPr>
        <p:txBody>
          <a:bodyPr/>
          <a:lstStyle/>
          <a:p>
            <a:pPr>
              <a:defRPr/>
            </a:pPr>
            <a:r>
              <a:rPr lang="en-US"/>
              <a:t>Jan 30, 2010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153400" y="6553200"/>
            <a:ext cx="304800" cy="304800"/>
          </a:xfrm>
        </p:spPr>
        <p:txBody>
          <a:bodyPr/>
          <a:lstStyle/>
          <a:p>
            <a:pPr>
              <a:defRPr/>
            </a:pPr>
            <a:r>
              <a:rPr lang="en-US" dirty="0"/>
              <a:t>I-</a:t>
            </a:r>
            <a:fld id="{312D7770-7EBB-4902-BFC4-B98EB687D7FE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4" name="Footer Placeholder 5"/>
          <p:cNvSpPr txBox="1">
            <a:spLocks/>
          </p:cNvSpPr>
          <p:nvPr/>
        </p:nvSpPr>
        <p:spPr>
          <a:xfrm>
            <a:off x="3200400" y="6400800"/>
            <a:ext cx="2895600" cy="457200"/>
          </a:xfrm>
          <a:prstGeom prst="rect">
            <a:avLst/>
          </a:prstGeom>
        </p:spPr>
        <p:txBody>
          <a:bodyPr lIns="0" tIns="0" rIns="0" bIns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2">
                    <a:shade val="90000"/>
                  </a:schemeClr>
                </a:solidFill>
                <a:latin typeface="+mn-lt"/>
              </a:rPr>
              <a:t>Scale Aerobatic Judging Seminar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533400" y="914400"/>
            <a:ext cx="8382000" cy="495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Monotype Sorts"/>
              <a:buNone/>
              <a:defRPr/>
            </a:pPr>
            <a:r>
              <a:rPr lang="en-US" sz="2600" b="1" dirty="0">
                <a:solidFill>
                  <a:srgbClr val="FF0000"/>
                </a:solidFill>
              </a:rPr>
              <a:t>Welcome to the </a:t>
            </a: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Monotype Sorts"/>
              <a:buNone/>
              <a:defRPr/>
            </a:pPr>
            <a:endParaRPr lang="en-US" sz="2600" b="1" dirty="0">
              <a:solidFill>
                <a:schemeClr val="accent2"/>
              </a:solidFill>
            </a:endParaRP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Monotype Sorts"/>
              <a:buNone/>
              <a:defRPr/>
            </a:pPr>
            <a:endParaRPr lang="en-US" sz="2600" b="1" dirty="0">
              <a:solidFill>
                <a:schemeClr val="accent2"/>
              </a:solidFill>
            </a:endParaRP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Monotype Sorts"/>
              <a:buNone/>
              <a:defRPr/>
            </a:pPr>
            <a:r>
              <a:rPr lang="en-US" sz="4000" b="1" dirty="0">
                <a:solidFill>
                  <a:schemeClr val="tx2"/>
                </a:solidFill>
              </a:rPr>
              <a:t/>
            </a:r>
            <a:br>
              <a:rPr lang="en-US" sz="4000" b="1" dirty="0">
                <a:solidFill>
                  <a:schemeClr val="tx2"/>
                </a:solidFill>
              </a:rPr>
            </a:br>
            <a:r>
              <a:rPr lang="en-US" sz="4000" b="1" dirty="0">
                <a:solidFill>
                  <a:schemeClr val="tx2"/>
                </a:solidFill>
              </a:rPr>
              <a:t>Judging  Seminar</a:t>
            </a: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Monotype Sorts"/>
              <a:buNone/>
              <a:defRPr/>
            </a:pPr>
            <a:endParaRPr lang="en-US" sz="1600" b="1" dirty="0">
              <a:solidFill>
                <a:schemeClr val="tx2"/>
              </a:solidFill>
            </a:endParaRP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Monotype Sorts"/>
              <a:buNone/>
              <a:defRPr/>
            </a:pPr>
            <a:endParaRPr lang="en-US" sz="1600" b="1" dirty="0">
              <a:solidFill>
                <a:schemeClr val="tx2"/>
              </a:solidFill>
            </a:endParaRP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Monotype Sorts"/>
              <a:buNone/>
              <a:defRPr/>
            </a:pPr>
            <a:r>
              <a:rPr lang="en-US" b="1" dirty="0">
                <a:cs typeface="Arial" pitchFamily="34" charset="0"/>
              </a:rPr>
              <a:t>JUDGE EACH MANEUVER AS IF IT’S THE </a:t>
            </a:r>
            <a:r>
              <a:rPr lang="en-US" b="1" u="sng" dirty="0">
                <a:cs typeface="Arial" pitchFamily="34" charset="0"/>
              </a:rPr>
              <a:t>ONLY ONE</a:t>
            </a:r>
            <a:r>
              <a:rPr lang="en-US" b="1" dirty="0">
                <a:cs typeface="Arial" pitchFamily="34" charset="0"/>
              </a:rPr>
              <a:t> BEING FLOWN.</a:t>
            </a:r>
            <a:r>
              <a:rPr lang="en-US" sz="4000" b="1" dirty="0">
                <a:latin typeface="+mn-lt"/>
              </a:rPr>
              <a:t/>
            </a:r>
            <a:br>
              <a:rPr lang="en-US" sz="4000" b="1" dirty="0">
                <a:latin typeface="+mn-lt"/>
              </a:rPr>
            </a:br>
            <a:r>
              <a:rPr lang="en-US" sz="1200" b="1" dirty="0">
                <a:cs typeface="Arial" pitchFamily="34" charset="0"/>
              </a:rPr>
              <a:t>Wayne Matthews</a:t>
            </a:r>
            <a:r>
              <a:rPr lang="en-US" sz="1200" b="1" dirty="0">
                <a:solidFill>
                  <a:srgbClr val="FF0000"/>
                </a:solidFill>
                <a:cs typeface="Arial" pitchFamily="34" charset="0"/>
              </a:rPr>
              <a:t> 2007</a:t>
            </a:r>
            <a:endParaRPr lang="en-US" sz="4000" b="1" dirty="0">
              <a:solidFill>
                <a:srgbClr val="FF0000"/>
              </a:solidFill>
              <a:cs typeface="Arial" pitchFamily="34" charset="0"/>
            </a:endParaRPr>
          </a:p>
        </p:txBody>
      </p:sp>
      <p:pic>
        <p:nvPicPr>
          <p:cNvPr id="5126" name="Picture 3" descr="\\Busybee2\my documents\Wayne's Old Documents\IMAC\ScaleCur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447800"/>
            <a:ext cx="31623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438400" y="1371600"/>
            <a:ext cx="3505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73050" indent="-273050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SzPct val="95000"/>
              <a:buFont typeface="Monotype Sorts"/>
              <a:buNone/>
            </a:pPr>
            <a:endParaRPr lang="en-US" sz="2800">
              <a:latin typeface="Constantia" pitchFamily="18" charset="0"/>
            </a:endParaRPr>
          </a:p>
          <a:p>
            <a:pPr marL="273050" indent="-273050">
              <a:lnSpc>
                <a:spcPct val="130000"/>
              </a:lnSpc>
              <a:spcBef>
                <a:spcPct val="20000"/>
              </a:spcBef>
              <a:buClr>
                <a:srgbClr val="FF0000"/>
              </a:buClr>
              <a:buSzPct val="95000"/>
              <a:buFont typeface="Wingdings" pitchFamily="2" charset="2"/>
              <a:buChar char="Ø"/>
            </a:pPr>
            <a:r>
              <a:rPr lang="en-US" sz="2800">
                <a:latin typeface="Constantia" pitchFamily="18" charset="0"/>
              </a:rPr>
              <a:t>Wayne Matthews</a:t>
            </a:r>
          </a:p>
          <a:p>
            <a:pPr marL="273050" indent="-273050">
              <a:lnSpc>
                <a:spcPct val="130000"/>
              </a:lnSpc>
              <a:spcBef>
                <a:spcPct val="20000"/>
              </a:spcBef>
              <a:buClr>
                <a:srgbClr val="FF0000"/>
              </a:buClr>
              <a:buSzPct val="95000"/>
              <a:buFont typeface="Wingdings" pitchFamily="2" charset="2"/>
              <a:buChar char="Ø"/>
            </a:pPr>
            <a:r>
              <a:rPr lang="en-US" sz="2800">
                <a:latin typeface="Constantia" pitchFamily="18" charset="0"/>
              </a:rPr>
              <a:t>Ty Lyman</a:t>
            </a:r>
          </a:p>
          <a:p>
            <a:pPr marL="273050" indent="-273050">
              <a:lnSpc>
                <a:spcPct val="130000"/>
              </a:lnSpc>
              <a:spcBef>
                <a:spcPct val="20000"/>
              </a:spcBef>
              <a:buClr>
                <a:srgbClr val="FF0000"/>
              </a:buClr>
              <a:buSzPct val="95000"/>
              <a:buFont typeface="Wingdings" pitchFamily="2" charset="2"/>
              <a:buChar char="Ø"/>
            </a:pPr>
            <a:r>
              <a:rPr lang="en-US" sz="2800">
                <a:latin typeface="Constantia" pitchFamily="18" charset="0"/>
              </a:rPr>
              <a:t>Kent Porter</a:t>
            </a:r>
          </a:p>
          <a:p>
            <a:pPr marL="273050" indent="-273050">
              <a:lnSpc>
                <a:spcPct val="130000"/>
              </a:lnSpc>
              <a:spcBef>
                <a:spcPct val="20000"/>
              </a:spcBef>
              <a:buClr>
                <a:srgbClr val="FF0000"/>
              </a:buClr>
              <a:buSzPct val="95000"/>
              <a:buFont typeface="Wingdings" pitchFamily="2" charset="2"/>
              <a:buChar char="Ø"/>
            </a:pPr>
            <a:r>
              <a:rPr lang="en-US" sz="2800">
                <a:latin typeface="Constantia" pitchFamily="18" charset="0"/>
              </a:rPr>
              <a:t>Carlos Paez</a:t>
            </a:r>
          </a:p>
          <a:p>
            <a:pPr marL="273050" indent="-273050">
              <a:lnSpc>
                <a:spcPct val="130000"/>
              </a:lnSpc>
              <a:spcBef>
                <a:spcPct val="20000"/>
              </a:spcBef>
              <a:buClr>
                <a:srgbClr val="FF0000"/>
              </a:buClr>
              <a:buSzPct val="95000"/>
              <a:buFont typeface="Wingdings" pitchFamily="2" charset="2"/>
              <a:buChar char="Ø"/>
            </a:pPr>
            <a:r>
              <a:rPr lang="en-US" sz="2800">
                <a:latin typeface="Constantia" pitchFamily="18" charset="0"/>
              </a:rPr>
              <a:t>Joe Cutright</a:t>
            </a: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6248400" y="0"/>
            <a:ext cx="2895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4400">
                <a:solidFill>
                  <a:srgbClr val="FF0000"/>
                </a:solidFill>
                <a:latin typeface="Times New Roman" pitchFamily="18" charset="0"/>
              </a:rPr>
              <a:t>Presenters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153400" y="6477000"/>
            <a:ext cx="304800" cy="381000"/>
          </a:xfrm>
        </p:spPr>
        <p:txBody>
          <a:bodyPr/>
          <a:lstStyle/>
          <a:p>
            <a:pPr>
              <a:defRPr/>
            </a:pPr>
            <a:r>
              <a:rPr lang="en-US" dirty="0"/>
              <a:t>I-</a:t>
            </a:r>
            <a:fld id="{DB345378-C956-4CDE-A121-47E8CBFFF729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5"/>
          <p:cNvSpPr txBox="1">
            <a:spLocks/>
          </p:cNvSpPr>
          <p:nvPr/>
        </p:nvSpPr>
        <p:spPr>
          <a:xfrm>
            <a:off x="3200400" y="6400800"/>
            <a:ext cx="2895600" cy="457200"/>
          </a:xfrm>
          <a:prstGeom prst="rect">
            <a:avLst/>
          </a:prstGeom>
        </p:spPr>
        <p:txBody>
          <a:bodyPr lIns="0" tIns="0" rIns="0" bIns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2">
                    <a:shade val="90000"/>
                  </a:schemeClr>
                </a:solidFill>
                <a:latin typeface="+mn-lt"/>
              </a:rPr>
              <a:t>Scale Aerobatic Judging Seminar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1"/>
          </p:nvPr>
        </p:nvSpPr>
        <p:spPr>
          <a:xfrm>
            <a:off x="457200" y="6400800"/>
            <a:ext cx="990600" cy="457200"/>
          </a:xfrm>
        </p:spPr>
        <p:txBody>
          <a:bodyPr/>
          <a:lstStyle/>
          <a:p>
            <a:pPr>
              <a:defRPr/>
            </a:pPr>
            <a:r>
              <a:rPr lang="en-US"/>
              <a:t>Jan 30,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381000" y="1219200"/>
            <a:ext cx="8229600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Arial Rounded MT Bold" pitchFamily="34" charset="0"/>
              </a:rPr>
              <a:t>                                            </a:t>
            </a:r>
            <a:r>
              <a:rPr lang="en-US" sz="2800">
                <a:solidFill>
                  <a:srgbClr val="FF0000"/>
                </a:solidFill>
                <a:latin typeface="Arial Rounded MT Bold" pitchFamily="34" charset="0"/>
              </a:rPr>
              <a:t>Wayne</a:t>
            </a:r>
          </a:p>
          <a:p>
            <a:pPr algn="ctr"/>
            <a:endParaRPr lang="en-US" sz="2400">
              <a:solidFill>
                <a:srgbClr val="FF0000"/>
              </a:solidFill>
              <a:latin typeface="Arial Rounded MT Bold" pitchFamily="34" charset="0"/>
            </a:endParaRPr>
          </a:p>
          <a:p>
            <a:r>
              <a:rPr lang="en-US">
                <a:latin typeface="Arial Rounded MT Bold" pitchFamily="34" charset="0"/>
              </a:rPr>
              <a:t>    17 years of flying IMAC competition (Basic/Unlimited)</a:t>
            </a:r>
          </a:p>
          <a:p>
            <a:r>
              <a:rPr lang="en-US">
                <a:latin typeface="Arial Rounded MT Bold" pitchFamily="34" charset="0"/>
              </a:rPr>
              <a:t>    </a:t>
            </a:r>
          </a:p>
          <a:p>
            <a:r>
              <a:rPr lang="en-US">
                <a:latin typeface="Arial Rounded MT Bold" pitchFamily="34" charset="0"/>
              </a:rPr>
              <a:t>    Full Scale flying in Jamaica.</a:t>
            </a:r>
          </a:p>
          <a:p>
            <a:endParaRPr lang="en-US">
              <a:latin typeface="Arial Rounded MT Bold" pitchFamily="34" charset="0"/>
            </a:endParaRPr>
          </a:p>
          <a:p>
            <a:r>
              <a:rPr lang="en-US">
                <a:latin typeface="Arial Rounded MT Bold" pitchFamily="34" charset="0"/>
              </a:rPr>
              <a:t>    Leadership Dynamics training San Raphael CA</a:t>
            </a:r>
          </a:p>
          <a:p>
            <a:r>
              <a:rPr lang="en-US">
                <a:latin typeface="Arial Rounded MT Bold" pitchFamily="34" charset="0"/>
              </a:rPr>
              <a:t>     </a:t>
            </a:r>
          </a:p>
          <a:p>
            <a:r>
              <a:rPr lang="en-US">
                <a:latin typeface="Arial Rounded MT Bold" pitchFamily="34" charset="0"/>
              </a:rPr>
              <a:t>     IMAC Judging School Instructor’s training/ SE Judging Instructor</a:t>
            </a:r>
          </a:p>
          <a:p>
            <a:endParaRPr lang="en-US">
              <a:latin typeface="Arial Rounded MT Bold" pitchFamily="34" charset="0"/>
            </a:endParaRPr>
          </a:p>
          <a:p>
            <a:r>
              <a:rPr lang="en-US">
                <a:latin typeface="Arial Rounded MT Bold" pitchFamily="34" charset="0"/>
              </a:rPr>
              <a:t>     Chairman IMAC Sequence Committee</a:t>
            </a:r>
          </a:p>
          <a:p>
            <a:r>
              <a:rPr lang="en-US">
                <a:latin typeface="Arial Rounded MT Bold" pitchFamily="34" charset="0"/>
              </a:rPr>
              <a:t>      </a:t>
            </a:r>
          </a:p>
          <a:p>
            <a:r>
              <a:rPr lang="en-US">
                <a:latin typeface="Arial Rounded MT Bold" pitchFamily="34" charset="0"/>
              </a:rPr>
              <a:t>     Clover Creek Chief Judge, Don Lowe Masters, Tucson Shootout Judge</a:t>
            </a:r>
          </a:p>
          <a:p>
            <a:endParaRPr lang="en-US">
              <a:latin typeface="Arial Rounded MT Bold" pitchFamily="34" charset="0"/>
            </a:endParaRPr>
          </a:p>
          <a:p>
            <a:r>
              <a:rPr lang="en-US">
                <a:latin typeface="Arial Rounded MT Bold" pitchFamily="34" charset="0"/>
              </a:rPr>
              <a:t>      IMAC Secretary……….EX- Bottom Feeder</a:t>
            </a:r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077200" y="6553200"/>
            <a:ext cx="381000" cy="304800"/>
          </a:xfrm>
        </p:spPr>
        <p:txBody>
          <a:bodyPr/>
          <a:lstStyle/>
          <a:p>
            <a:pPr>
              <a:defRPr/>
            </a:pPr>
            <a:r>
              <a:rPr lang="en-US" dirty="0"/>
              <a:t>I-</a:t>
            </a:r>
            <a:fld id="{D68D8609-9550-448E-B69F-B1E9EBF2C2A1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5"/>
          <p:cNvSpPr txBox="1">
            <a:spLocks/>
          </p:cNvSpPr>
          <p:nvPr/>
        </p:nvSpPr>
        <p:spPr>
          <a:xfrm>
            <a:off x="3200400" y="6400800"/>
            <a:ext cx="2895600" cy="457200"/>
          </a:xfrm>
          <a:prstGeom prst="rect">
            <a:avLst/>
          </a:prstGeom>
        </p:spPr>
        <p:txBody>
          <a:bodyPr lIns="0" tIns="0" rIns="0" bIns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2">
                    <a:shade val="90000"/>
                  </a:schemeClr>
                </a:solidFill>
                <a:latin typeface="+mn-lt"/>
              </a:rPr>
              <a:t>Scale Aerobatic Judging Seminar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1"/>
          </p:nvPr>
        </p:nvSpPr>
        <p:spPr>
          <a:xfrm>
            <a:off x="457200" y="6400800"/>
            <a:ext cx="990600" cy="457200"/>
          </a:xfrm>
        </p:spPr>
        <p:txBody>
          <a:bodyPr/>
          <a:lstStyle/>
          <a:p>
            <a:pPr>
              <a:defRPr/>
            </a:pPr>
            <a:r>
              <a:rPr lang="en-US"/>
              <a:t>Jan 30, 2010</a:t>
            </a:r>
          </a:p>
        </p:txBody>
      </p:sp>
      <p:sp>
        <p:nvSpPr>
          <p:cNvPr id="7174" name="Rectangle 2"/>
          <p:cNvSpPr>
            <a:spLocks noChangeArrowheads="1"/>
          </p:cNvSpPr>
          <p:nvPr/>
        </p:nvSpPr>
        <p:spPr bwMode="auto">
          <a:xfrm>
            <a:off x="4114800" y="0"/>
            <a:ext cx="5029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4000">
                <a:solidFill>
                  <a:srgbClr val="FF0000"/>
                </a:solidFill>
                <a:latin typeface="Times New Roman" pitchFamily="18" charset="0"/>
              </a:rPr>
              <a:t>About the Presenters</a:t>
            </a:r>
            <a:endParaRPr lang="en-US" sz="400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441325" y="1066800"/>
            <a:ext cx="8702675" cy="41862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>
                <a:latin typeface="Arial Rounded MT Bold" pitchFamily="34" charset="0"/>
              </a:rPr>
              <a:t>                                     </a:t>
            </a:r>
            <a:r>
              <a:rPr lang="en-US" sz="4400">
                <a:latin typeface="Arial Rounded MT Bold" pitchFamily="34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Arial Rounded MT Bold" pitchFamily="34" charset="0"/>
              </a:rPr>
              <a:t>Ty</a:t>
            </a:r>
            <a:r>
              <a:rPr lang="en-US" sz="4400">
                <a:latin typeface="Arial Rounded MT Bold" pitchFamily="34" charset="0"/>
              </a:rPr>
              <a:t> </a:t>
            </a:r>
          </a:p>
          <a:p>
            <a:r>
              <a:rPr lang="en-US" sz="2400">
                <a:latin typeface="Arial Rounded MT Bold" pitchFamily="34" charset="0"/>
              </a:rPr>
              <a:t>   </a:t>
            </a:r>
            <a:endParaRPr lang="en-US">
              <a:latin typeface="Arial Rounded MT Bold" pitchFamily="34" charset="0"/>
            </a:endParaRPr>
          </a:p>
          <a:p>
            <a:r>
              <a:rPr lang="en-US">
                <a:latin typeface="Arial Rounded MT Bold" pitchFamily="34" charset="0"/>
              </a:rPr>
              <a:t>      Joined IMAC in 2000, presently flies in Unlimited</a:t>
            </a:r>
          </a:p>
          <a:p>
            <a:endParaRPr lang="en-US">
              <a:latin typeface="Arial Rounded MT Bold" pitchFamily="34" charset="0"/>
            </a:endParaRPr>
          </a:p>
          <a:p>
            <a:r>
              <a:rPr lang="en-US">
                <a:latin typeface="Arial Rounded MT Bold" pitchFamily="34" charset="0"/>
              </a:rPr>
              <a:t>      Attended Multiple F &amp; J Schools</a:t>
            </a:r>
          </a:p>
          <a:p>
            <a:endParaRPr lang="en-US">
              <a:latin typeface="Arial Rounded MT Bold" pitchFamily="34" charset="0"/>
            </a:endParaRPr>
          </a:p>
          <a:p>
            <a:r>
              <a:rPr lang="en-US">
                <a:latin typeface="Arial Rounded MT Bold" pitchFamily="34" charset="0"/>
              </a:rPr>
              <a:t>      CD, Frozen Toes IMAC Boot Camp</a:t>
            </a:r>
          </a:p>
          <a:p>
            <a:endParaRPr lang="en-US">
              <a:latin typeface="Arial Rounded MT Bold" pitchFamily="34" charset="0"/>
            </a:endParaRPr>
          </a:p>
          <a:p>
            <a:r>
              <a:rPr lang="en-US">
                <a:latin typeface="Arial Rounded MT Bold" pitchFamily="34" charset="0"/>
              </a:rPr>
              <a:t>       Member of IMAC Sequence Committee</a:t>
            </a:r>
          </a:p>
          <a:p>
            <a:endParaRPr lang="en-US">
              <a:latin typeface="Arial Rounded MT Bold" pitchFamily="34" charset="0"/>
            </a:endParaRPr>
          </a:p>
          <a:p>
            <a:r>
              <a:rPr lang="en-US">
                <a:latin typeface="Arial Rounded MT Bold" pitchFamily="34" charset="0"/>
              </a:rPr>
              <a:t>       IMAC Judging School Instructor’s training</a:t>
            </a:r>
          </a:p>
          <a:p>
            <a:endParaRPr lang="en-US">
              <a:latin typeface="Arial Rounded MT Bold" pitchFamily="34" charset="0"/>
            </a:endParaRPr>
          </a:p>
          <a:p>
            <a:r>
              <a:rPr lang="en-US">
                <a:latin typeface="Arial Rounded MT Bold" pitchFamily="34" charset="0"/>
              </a:rPr>
              <a:t>       IMAC Judging School Instructor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077200" y="6553200"/>
            <a:ext cx="381000" cy="304800"/>
          </a:xfrm>
        </p:spPr>
        <p:txBody>
          <a:bodyPr/>
          <a:lstStyle/>
          <a:p>
            <a:pPr>
              <a:defRPr/>
            </a:pPr>
            <a:r>
              <a:rPr lang="en-US" dirty="0"/>
              <a:t>I-</a:t>
            </a:r>
            <a:fld id="{7DED52CE-9EF2-4758-A3F8-1CB4C052E947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5"/>
          <p:cNvSpPr txBox="1">
            <a:spLocks/>
          </p:cNvSpPr>
          <p:nvPr/>
        </p:nvSpPr>
        <p:spPr>
          <a:xfrm>
            <a:off x="3200400" y="6400800"/>
            <a:ext cx="2895600" cy="457200"/>
          </a:xfrm>
          <a:prstGeom prst="rect">
            <a:avLst/>
          </a:prstGeom>
        </p:spPr>
        <p:txBody>
          <a:bodyPr lIns="0" tIns="0" rIns="0" bIns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2">
                    <a:shade val="90000"/>
                  </a:schemeClr>
                </a:solidFill>
                <a:latin typeface="+mn-lt"/>
              </a:rPr>
              <a:t>Scale Aerobatic Judging Seminar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1"/>
          </p:nvPr>
        </p:nvSpPr>
        <p:spPr>
          <a:xfrm>
            <a:off x="457200" y="6400800"/>
            <a:ext cx="990600" cy="457200"/>
          </a:xfrm>
        </p:spPr>
        <p:txBody>
          <a:bodyPr/>
          <a:lstStyle/>
          <a:p>
            <a:pPr>
              <a:defRPr/>
            </a:pPr>
            <a:r>
              <a:rPr lang="en-US"/>
              <a:t>Jan 30, 2010</a:t>
            </a:r>
          </a:p>
        </p:txBody>
      </p:sp>
      <p:sp>
        <p:nvSpPr>
          <p:cNvPr id="8198" name="Rectangle 2"/>
          <p:cNvSpPr>
            <a:spLocks noChangeArrowheads="1"/>
          </p:cNvSpPr>
          <p:nvPr/>
        </p:nvSpPr>
        <p:spPr bwMode="auto">
          <a:xfrm>
            <a:off x="4114800" y="0"/>
            <a:ext cx="5029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4000">
                <a:solidFill>
                  <a:srgbClr val="FF0000"/>
                </a:solidFill>
                <a:latin typeface="Times New Roman" pitchFamily="18" charset="0"/>
              </a:rPr>
              <a:t>About the Presenters</a:t>
            </a:r>
            <a:endParaRPr lang="en-US" sz="400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077200" y="6553200"/>
            <a:ext cx="381000" cy="304800"/>
          </a:xfrm>
        </p:spPr>
        <p:txBody>
          <a:bodyPr/>
          <a:lstStyle/>
          <a:p>
            <a:pPr>
              <a:defRPr/>
            </a:pPr>
            <a:r>
              <a:rPr lang="en-US" dirty="0"/>
              <a:t>I-</a:t>
            </a:r>
            <a:fld id="{83C03DA9-27D7-4F43-8DF0-019D80294913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5"/>
          <p:cNvSpPr txBox="1">
            <a:spLocks/>
          </p:cNvSpPr>
          <p:nvPr/>
        </p:nvSpPr>
        <p:spPr>
          <a:xfrm>
            <a:off x="3200400" y="6400800"/>
            <a:ext cx="2895600" cy="457200"/>
          </a:xfrm>
          <a:prstGeom prst="rect">
            <a:avLst/>
          </a:prstGeom>
        </p:spPr>
        <p:txBody>
          <a:bodyPr lIns="0" tIns="0" rIns="0" bIns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2">
                    <a:shade val="90000"/>
                  </a:schemeClr>
                </a:solidFill>
                <a:latin typeface="+mn-lt"/>
              </a:rPr>
              <a:t>Scale Aerobatic Judging Seminar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1"/>
          </p:nvPr>
        </p:nvSpPr>
        <p:spPr>
          <a:xfrm>
            <a:off x="457200" y="6400800"/>
            <a:ext cx="990600" cy="457200"/>
          </a:xfrm>
        </p:spPr>
        <p:txBody>
          <a:bodyPr/>
          <a:lstStyle/>
          <a:p>
            <a:pPr>
              <a:defRPr/>
            </a:pPr>
            <a:r>
              <a:rPr lang="en-US"/>
              <a:t>Jan 30, 2010</a:t>
            </a:r>
          </a:p>
        </p:txBody>
      </p:sp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4114800" y="0"/>
            <a:ext cx="5029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4000">
                <a:solidFill>
                  <a:srgbClr val="FF0000"/>
                </a:solidFill>
                <a:latin typeface="Times New Roman" pitchFamily="18" charset="0"/>
              </a:rPr>
              <a:t>About the Presenters</a:t>
            </a:r>
            <a:endParaRPr lang="en-US" sz="40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342900" y="1196975"/>
            <a:ext cx="8458200" cy="4462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/>
              <a:t>                                      </a:t>
            </a:r>
            <a:r>
              <a:rPr lang="en-US" sz="2800">
                <a:solidFill>
                  <a:srgbClr val="FF0000"/>
                </a:solidFill>
                <a:latin typeface="Arial Rounded MT Bold" pitchFamily="34" charset="0"/>
              </a:rPr>
              <a:t> Kent</a:t>
            </a:r>
          </a:p>
          <a:p>
            <a:endParaRPr lang="en-US" sz="2000">
              <a:solidFill>
                <a:srgbClr val="FF0000"/>
              </a:solidFill>
              <a:latin typeface="Arial Rounded MT Bold" pitchFamily="34" charset="0"/>
            </a:endParaRPr>
          </a:p>
          <a:p>
            <a:r>
              <a:rPr lang="en-US" sz="2000"/>
              <a:t>   </a:t>
            </a:r>
            <a:r>
              <a:rPr lang="en-US">
                <a:latin typeface="Arial Rounded MT Bold" pitchFamily="34" charset="0"/>
              </a:rPr>
              <a:t>Joined IMAC January 2004</a:t>
            </a:r>
          </a:p>
          <a:p>
            <a:endParaRPr lang="en-US">
              <a:latin typeface="Arial Rounded MT Bold" pitchFamily="34" charset="0"/>
            </a:endParaRPr>
          </a:p>
          <a:p>
            <a:r>
              <a:rPr lang="en-US">
                <a:latin typeface="Arial Rounded MT Bold" pitchFamily="34" charset="0"/>
              </a:rPr>
              <a:t>    Attended 9 F &amp; J Seminars</a:t>
            </a:r>
          </a:p>
          <a:p>
            <a:endParaRPr lang="en-US">
              <a:latin typeface="Arial Rounded MT Bold" pitchFamily="34" charset="0"/>
            </a:endParaRPr>
          </a:p>
          <a:p>
            <a:r>
              <a:rPr lang="en-US">
                <a:latin typeface="Arial Rounded MT Bold" pitchFamily="34" charset="0"/>
              </a:rPr>
              <a:t>    Attended 3 IMAC Boot Camps</a:t>
            </a:r>
          </a:p>
          <a:p>
            <a:endParaRPr lang="en-US">
              <a:latin typeface="Arial Rounded MT Bold" pitchFamily="34" charset="0"/>
            </a:endParaRPr>
          </a:p>
          <a:p>
            <a:r>
              <a:rPr lang="en-US">
                <a:latin typeface="Arial Rounded MT Bold" pitchFamily="34" charset="0"/>
              </a:rPr>
              <a:t>    CD of 8 IMAC Contests</a:t>
            </a:r>
          </a:p>
          <a:p>
            <a:endParaRPr lang="en-US">
              <a:latin typeface="Arial Rounded MT Bold" pitchFamily="34" charset="0"/>
            </a:endParaRPr>
          </a:p>
          <a:p>
            <a:r>
              <a:rPr lang="en-US"/>
              <a:t>    </a:t>
            </a:r>
            <a:r>
              <a:rPr lang="en-US">
                <a:latin typeface="Arial Rounded MT Bold" pitchFamily="34" charset="0"/>
              </a:rPr>
              <a:t>IMAC Judging School Instructor’s training</a:t>
            </a:r>
          </a:p>
          <a:p>
            <a:endParaRPr lang="en-US"/>
          </a:p>
          <a:p>
            <a:r>
              <a:rPr lang="en-US"/>
              <a:t>     </a:t>
            </a:r>
            <a:r>
              <a:rPr lang="en-US">
                <a:latin typeface="Arial Rounded MT Bold" pitchFamily="34" charset="0"/>
              </a:rPr>
              <a:t>IMAC Judging Instructor</a:t>
            </a:r>
          </a:p>
          <a:p>
            <a:endParaRPr lang="en-US">
              <a:latin typeface="Arial Rounded MT Bold" pitchFamily="34" charset="0"/>
            </a:endParaRPr>
          </a:p>
          <a:p>
            <a:r>
              <a:rPr lang="en-US">
                <a:latin typeface="Arial Rounded MT Bold" pitchFamily="34" charset="0"/>
              </a:rPr>
              <a:t>     Assistant Regional Director, North Carolina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077200" y="6553200"/>
            <a:ext cx="381000" cy="304800"/>
          </a:xfrm>
        </p:spPr>
        <p:txBody>
          <a:bodyPr/>
          <a:lstStyle/>
          <a:p>
            <a:pPr>
              <a:defRPr/>
            </a:pPr>
            <a:r>
              <a:rPr lang="en-US" dirty="0"/>
              <a:t>I-</a:t>
            </a:r>
            <a:fld id="{55A4DF8E-3671-4279-B38D-C1651BDDADF6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5"/>
          <p:cNvSpPr txBox="1">
            <a:spLocks/>
          </p:cNvSpPr>
          <p:nvPr/>
        </p:nvSpPr>
        <p:spPr>
          <a:xfrm>
            <a:off x="3200400" y="6400800"/>
            <a:ext cx="2895600" cy="457200"/>
          </a:xfrm>
          <a:prstGeom prst="rect">
            <a:avLst/>
          </a:prstGeom>
        </p:spPr>
        <p:txBody>
          <a:bodyPr lIns="0" tIns="0" rIns="0" bIns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2">
                    <a:shade val="90000"/>
                  </a:schemeClr>
                </a:solidFill>
                <a:latin typeface="+mn-lt"/>
              </a:rPr>
              <a:t>Scale Aerobatic Judging Seminar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1"/>
          </p:nvPr>
        </p:nvSpPr>
        <p:spPr>
          <a:xfrm>
            <a:off x="457200" y="6400800"/>
            <a:ext cx="990600" cy="457200"/>
          </a:xfrm>
        </p:spPr>
        <p:txBody>
          <a:bodyPr/>
          <a:lstStyle/>
          <a:p>
            <a:pPr>
              <a:defRPr/>
            </a:pPr>
            <a:r>
              <a:rPr lang="en-US"/>
              <a:t>Jan 30, 2010</a:t>
            </a:r>
          </a:p>
        </p:txBody>
      </p:sp>
      <p:sp>
        <p:nvSpPr>
          <p:cNvPr id="10245" name="Rectangle 2"/>
          <p:cNvSpPr>
            <a:spLocks noChangeArrowheads="1"/>
          </p:cNvSpPr>
          <p:nvPr/>
        </p:nvSpPr>
        <p:spPr bwMode="auto">
          <a:xfrm>
            <a:off x="4114800" y="0"/>
            <a:ext cx="5029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4000">
                <a:solidFill>
                  <a:srgbClr val="FF0000"/>
                </a:solidFill>
                <a:latin typeface="Times New Roman" pitchFamily="18" charset="0"/>
              </a:rPr>
              <a:t>About the Presenters</a:t>
            </a:r>
            <a:endParaRPr lang="en-US" sz="40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266700" y="554038"/>
            <a:ext cx="8610600" cy="60467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dirty="0">
                <a:latin typeface="Arial Rounded MT Bold" pitchFamily="34" charset="0"/>
              </a:rPr>
              <a:t>                                 </a:t>
            </a:r>
            <a:r>
              <a:rPr lang="en-US" sz="2800" dirty="0">
                <a:solidFill>
                  <a:srgbClr val="FF0000"/>
                </a:solidFill>
                <a:latin typeface="Arial Rounded MT Bold" pitchFamily="34" charset="0"/>
              </a:rPr>
              <a:t>Carlos </a:t>
            </a:r>
            <a:r>
              <a:rPr lang="en-US" sz="4400" dirty="0" smtClean="0">
                <a:latin typeface="Arial Rounded MT Bold" pitchFamily="34" charset="0"/>
              </a:rPr>
              <a:t> </a:t>
            </a:r>
            <a:endParaRPr lang="en-US" sz="4400" dirty="0">
              <a:latin typeface="Arial Rounded MT Bold" pitchFamily="34" charset="0"/>
            </a:endParaRPr>
          </a:p>
          <a:p>
            <a:r>
              <a:rPr lang="en-US" sz="2400" dirty="0">
                <a:latin typeface="Arial Rounded MT Bold" pitchFamily="34" charset="0"/>
              </a:rPr>
              <a:t>   </a:t>
            </a:r>
            <a:endParaRPr lang="en-US" dirty="0">
              <a:latin typeface="Arial Rounded MT Bold" pitchFamily="34" charset="0"/>
            </a:endParaRPr>
          </a:p>
          <a:p>
            <a:r>
              <a:rPr lang="en-US" dirty="0">
                <a:latin typeface="Arial Rounded MT Bold" pitchFamily="34" charset="0"/>
              </a:rPr>
              <a:t>    - RC Pilot since 1975 (Pattern, Scale Aerobatics, Turbine Jets)</a:t>
            </a:r>
          </a:p>
          <a:p>
            <a:r>
              <a:rPr lang="en-US" dirty="0">
                <a:latin typeface="Arial Rounded MT Bold" pitchFamily="34" charset="0"/>
              </a:rPr>
              <a:t>      - Joined IMAC in 2002, presently flies in Intermediate</a:t>
            </a:r>
          </a:p>
          <a:p>
            <a:r>
              <a:rPr lang="en-US" dirty="0">
                <a:latin typeface="Arial Rounded MT Bold" pitchFamily="34" charset="0"/>
              </a:rPr>
              <a:t>      - Attended Multiple F &amp; J Schools</a:t>
            </a:r>
          </a:p>
          <a:p>
            <a:r>
              <a:rPr lang="en-US" dirty="0">
                <a:latin typeface="Arial Rounded MT Bold" pitchFamily="34" charset="0"/>
              </a:rPr>
              <a:t>      - IMAC Judging School Instructor’s training</a:t>
            </a:r>
          </a:p>
          <a:p>
            <a:r>
              <a:rPr lang="en-US" dirty="0">
                <a:latin typeface="Arial Rounded MT Bold" pitchFamily="34" charset="0"/>
              </a:rPr>
              <a:t>      - Conducted three IMAC Judging Schools in South America, Brazil, Chile and Argentina</a:t>
            </a:r>
          </a:p>
          <a:p>
            <a:pPr eaLnBrk="0" hangingPunct="0"/>
            <a:r>
              <a:rPr lang="en-US" dirty="0">
                <a:latin typeface="Arial Rounded MT Bold" pitchFamily="34" charset="0"/>
              </a:rPr>
              <a:t>      -IMAC JR Challenge Sportsman Champion 2003</a:t>
            </a:r>
          </a:p>
          <a:p>
            <a:pPr eaLnBrk="0" hangingPunct="0"/>
            <a:r>
              <a:rPr lang="en-US" dirty="0">
                <a:latin typeface="Arial Rounded MT Bold" pitchFamily="34" charset="0"/>
              </a:rPr>
              <a:t>      -IMAC SE Regional Sportsman Champion 2003</a:t>
            </a:r>
          </a:p>
          <a:p>
            <a:pPr eaLnBrk="0" hangingPunct="0"/>
            <a:r>
              <a:rPr lang="en-US" dirty="0">
                <a:latin typeface="Arial Rounded MT Bold" pitchFamily="34" charset="0"/>
              </a:rPr>
              <a:t>      -IMAC Active Judge since 2004, all classes</a:t>
            </a:r>
          </a:p>
          <a:p>
            <a:pPr eaLnBrk="0" hangingPunct="0"/>
            <a:r>
              <a:rPr lang="en-US" dirty="0">
                <a:latin typeface="Arial Rounded MT Bold" pitchFamily="34" charset="0"/>
              </a:rPr>
              <a:t>      -SE ARD Official 2007-2008</a:t>
            </a:r>
          </a:p>
          <a:p>
            <a:pPr eaLnBrk="0" hangingPunct="0"/>
            <a:r>
              <a:rPr lang="en-US" dirty="0">
                <a:latin typeface="Arial Rounded MT Bold" pitchFamily="34" charset="0"/>
              </a:rPr>
              <a:t>      -NATS Scale Aerobatics Official Judge 2007</a:t>
            </a:r>
          </a:p>
          <a:p>
            <a:pPr eaLnBrk="0" hangingPunct="0"/>
            <a:r>
              <a:rPr lang="en-US" dirty="0">
                <a:latin typeface="Arial Rounded MT Bold" pitchFamily="34" charset="0"/>
              </a:rPr>
              <a:t>      -Electric Flight Expo ( Tucson, AZ) Official Judge 2008</a:t>
            </a:r>
          </a:p>
          <a:p>
            <a:pPr eaLnBrk="0" hangingPunct="0"/>
            <a:r>
              <a:rPr lang="en-US" dirty="0">
                <a:latin typeface="Arial Rounded MT Bold" pitchFamily="34" charset="0"/>
              </a:rPr>
              <a:t>      -IMAC Limeira, Brazil, Scale Aerobatics Official Judge 2008</a:t>
            </a:r>
          </a:p>
          <a:p>
            <a:pPr eaLnBrk="0" hangingPunct="0"/>
            <a:r>
              <a:rPr lang="en-US" dirty="0">
                <a:latin typeface="Arial Rounded MT Bold" pitchFamily="34" charset="0"/>
              </a:rPr>
              <a:t>      -IMAC Latin America Regional Director 2009</a:t>
            </a:r>
          </a:p>
          <a:p>
            <a:pPr eaLnBrk="0" hangingPunct="0"/>
            <a:r>
              <a:rPr lang="en-US" dirty="0">
                <a:latin typeface="Arial Rounded MT Bold" pitchFamily="34" charset="0"/>
              </a:rPr>
              <a:t>      -NATS Scale Aerobatics Official Judge 2009 </a:t>
            </a:r>
          </a:p>
          <a:p>
            <a:pPr eaLnBrk="0" hangingPunct="0"/>
            <a:r>
              <a:rPr lang="en-US" dirty="0">
                <a:latin typeface="Arial Rounded MT Bold" pitchFamily="34" charset="0"/>
              </a:rPr>
              <a:t>      -TAS Shootout Official Judge 2009</a:t>
            </a:r>
          </a:p>
          <a:p>
            <a:pPr eaLnBrk="0" hangingPunct="0"/>
            <a:endParaRPr lang="en-US" dirty="0">
              <a:latin typeface="Arial Rounded MT Bold" pitchFamily="34" charset="0"/>
            </a:endParaRPr>
          </a:p>
          <a:p>
            <a:endParaRPr lang="en-US" sz="13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441325" y="1066800"/>
            <a:ext cx="8702675" cy="57246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dirty="0">
                <a:latin typeface="Arial Rounded MT Bold" pitchFamily="34" charset="0"/>
              </a:rPr>
              <a:t>                                 </a:t>
            </a:r>
            <a:r>
              <a:rPr lang="en-US" sz="2800" dirty="0">
                <a:solidFill>
                  <a:srgbClr val="FF0000"/>
                </a:solidFill>
                <a:latin typeface="Arial Rounded MT Bold" pitchFamily="34" charset="0"/>
              </a:rPr>
              <a:t>Joe</a:t>
            </a:r>
            <a:r>
              <a:rPr lang="en-US" sz="4400" dirty="0">
                <a:latin typeface="Arial Rounded MT Bold" pitchFamily="34" charset="0"/>
              </a:rPr>
              <a:t> </a:t>
            </a:r>
          </a:p>
          <a:p>
            <a:r>
              <a:rPr lang="en-US" sz="2400" dirty="0">
                <a:latin typeface="Arial Rounded MT Bold" pitchFamily="34" charset="0"/>
              </a:rPr>
              <a:t>   </a:t>
            </a:r>
            <a:endParaRPr lang="en-US" dirty="0">
              <a:latin typeface="Arial Rounded MT Bold" pitchFamily="34" charset="0"/>
            </a:endParaRPr>
          </a:p>
          <a:p>
            <a:r>
              <a:rPr lang="en-US" dirty="0">
                <a:latin typeface="Arial Rounded MT Bold" pitchFamily="34" charset="0"/>
              </a:rPr>
              <a:t>      </a:t>
            </a:r>
            <a:r>
              <a:rPr lang="en-US" dirty="0" smtClean="0">
                <a:latin typeface="Arial Rounded MT Bold" pitchFamily="34" charset="0"/>
              </a:rPr>
              <a:t> - Joined IMAC in 2001</a:t>
            </a:r>
          </a:p>
          <a:p>
            <a:endParaRPr lang="en-US" dirty="0" smtClean="0">
              <a:latin typeface="Arial Rounded MT Bold" pitchFamily="34" charset="0"/>
            </a:endParaRPr>
          </a:p>
          <a:p>
            <a:r>
              <a:rPr lang="en-US" dirty="0" smtClean="0">
                <a:latin typeface="Arial Rounded MT Bold" pitchFamily="34" charset="0"/>
              </a:rPr>
              <a:t>      - Member of IMAC Sequence Committee since 2006</a:t>
            </a:r>
          </a:p>
          <a:p>
            <a:endParaRPr lang="en-US" dirty="0" smtClean="0">
              <a:latin typeface="Arial Rounded MT Bold" pitchFamily="34" charset="0"/>
            </a:endParaRPr>
          </a:p>
          <a:p>
            <a:r>
              <a:rPr lang="en-US" dirty="0" smtClean="0">
                <a:latin typeface="Arial Rounded MT Bold" pitchFamily="34" charset="0"/>
              </a:rPr>
              <a:t>      - Attended Multiple F &amp; J Schools</a:t>
            </a:r>
          </a:p>
          <a:p>
            <a:endParaRPr lang="en-US" dirty="0" smtClean="0">
              <a:latin typeface="Arial Rounded MT Bold" pitchFamily="34" charset="0"/>
            </a:endParaRPr>
          </a:p>
          <a:p>
            <a:r>
              <a:rPr lang="en-US" dirty="0" smtClean="0">
                <a:latin typeface="Arial Rounded MT Bold" pitchFamily="34" charset="0"/>
              </a:rPr>
              <a:t>      - 2005 Advanced Southeast Regional Champion</a:t>
            </a:r>
          </a:p>
          <a:p>
            <a:endParaRPr lang="en-US" dirty="0" smtClean="0">
              <a:latin typeface="Arial Rounded MT Bold" pitchFamily="34" charset="0"/>
            </a:endParaRPr>
          </a:p>
          <a:p>
            <a:r>
              <a:rPr lang="en-US" dirty="0" smtClean="0">
                <a:latin typeface="Arial Rounded MT Bold" pitchFamily="34" charset="0"/>
              </a:rPr>
              <a:t>      - Contest Director of the Clover Creek Aerodrome Invitational</a:t>
            </a:r>
          </a:p>
          <a:p>
            <a:endParaRPr lang="en-US" dirty="0" smtClean="0">
              <a:latin typeface="Arial Rounded MT Bold" pitchFamily="34" charset="0"/>
            </a:endParaRPr>
          </a:p>
          <a:p>
            <a:r>
              <a:rPr lang="en-US" dirty="0" smtClean="0">
                <a:latin typeface="Arial Rounded MT Bold" pitchFamily="34" charset="0"/>
              </a:rPr>
              <a:t>      - IMAC Judging School Instructor’s training</a:t>
            </a:r>
          </a:p>
          <a:p>
            <a:endParaRPr lang="en-US" dirty="0" smtClean="0">
              <a:latin typeface="Arial Rounded MT Bold" pitchFamily="34" charset="0"/>
            </a:endParaRPr>
          </a:p>
          <a:p>
            <a:r>
              <a:rPr lang="en-US" dirty="0" smtClean="0">
                <a:latin typeface="Arial Rounded MT Bold" pitchFamily="34" charset="0"/>
              </a:rPr>
              <a:t>      - IMAC Judging School Instructor</a:t>
            </a:r>
          </a:p>
          <a:p>
            <a:endParaRPr lang="en-US" dirty="0" smtClean="0">
              <a:latin typeface="Arial Rounded MT Bold" pitchFamily="34" charset="0"/>
            </a:endParaRPr>
          </a:p>
          <a:p>
            <a:r>
              <a:rPr lang="en-US" dirty="0" smtClean="0">
                <a:latin typeface="Arial Rounded MT Bold" pitchFamily="34" charset="0"/>
              </a:rPr>
              <a:t>      - Presently competes in the Unlimited Class</a:t>
            </a:r>
          </a:p>
          <a:p>
            <a:endParaRPr lang="en-US" dirty="0">
              <a:latin typeface="Arial Rounded MT Bold" pitchFamily="34" charset="0"/>
            </a:endParaRPr>
          </a:p>
        </p:txBody>
      </p:sp>
      <p:sp>
        <p:nvSpPr>
          <p:cNvPr id="4" name="Footer Placeholder 5"/>
          <p:cNvSpPr txBox="1">
            <a:spLocks/>
          </p:cNvSpPr>
          <p:nvPr/>
        </p:nvSpPr>
        <p:spPr>
          <a:xfrm>
            <a:off x="3200400" y="6400800"/>
            <a:ext cx="2895600" cy="457200"/>
          </a:xfrm>
          <a:prstGeom prst="rect">
            <a:avLst/>
          </a:prstGeom>
        </p:spPr>
        <p:txBody>
          <a:bodyPr lIns="0" tIns="0" rIns="0" bIns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2">
                    <a:shade val="90000"/>
                  </a:schemeClr>
                </a:solidFill>
                <a:latin typeface="+mn-lt"/>
              </a:rPr>
              <a:t>Scale Aerobatic Judging Seminar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1"/>
          </p:nvPr>
        </p:nvSpPr>
        <p:spPr>
          <a:xfrm>
            <a:off x="457200" y="6400800"/>
            <a:ext cx="990600" cy="457200"/>
          </a:xfrm>
        </p:spPr>
        <p:txBody>
          <a:bodyPr/>
          <a:lstStyle/>
          <a:p>
            <a:pPr>
              <a:defRPr/>
            </a:pPr>
            <a:r>
              <a:rPr lang="en-US"/>
              <a:t>Jan 30, 2010</a:t>
            </a: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8153400" y="6553200"/>
            <a:ext cx="381000" cy="30480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tx2">
                    <a:shade val="90000"/>
                  </a:schemeClr>
                </a:solidFill>
                <a:latin typeface="+mn-lt"/>
              </a:rPr>
              <a:t>I-</a:t>
            </a:r>
            <a:fld id="{C1A245C1-4E5F-4B29-908D-2E2F9C203782}" type="slidenum">
              <a:rPr lang="en-US" sz="1200">
                <a:solidFill>
                  <a:schemeClr val="tx2">
                    <a:shade val="90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sz="1200" dirty="0">
              <a:solidFill>
                <a:schemeClr val="tx2">
                  <a:shade val="90000"/>
                </a:schemeClr>
              </a:solidFill>
              <a:latin typeface="+mn-lt"/>
            </a:endParaRPr>
          </a:p>
        </p:txBody>
      </p:sp>
      <p:sp>
        <p:nvSpPr>
          <p:cNvPr id="11270" name="Rectangle 2"/>
          <p:cNvSpPr>
            <a:spLocks noChangeArrowheads="1"/>
          </p:cNvSpPr>
          <p:nvPr/>
        </p:nvSpPr>
        <p:spPr bwMode="auto">
          <a:xfrm>
            <a:off x="3810000" y="0"/>
            <a:ext cx="533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40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4000">
                <a:solidFill>
                  <a:srgbClr val="FF0000"/>
                </a:solidFill>
                <a:latin typeface="Times New Roman" pitchFamily="18" charset="0"/>
              </a:rPr>
              <a:t>About the Presenters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lnSpc>
                <a:spcPct val="130000"/>
              </a:lnSpc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2800" dirty="0">
                <a:latin typeface="+mn-lt"/>
              </a:rPr>
              <a:t> Learning the </a:t>
            </a:r>
            <a:r>
              <a:rPr lang="en-US" sz="2800" dirty="0" err="1">
                <a:latin typeface="+mn-lt"/>
              </a:rPr>
              <a:t>Aresti</a:t>
            </a:r>
            <a:r>
              <a:rPr lang="en-US" sz="2800" dirty="0">
                <a:latin typeface="+mn-lt"/>
              </a:rPr>
              <a:t> Language</a:t>
            </a:r>
          </a:p>
          <a:p>
            <a:pPr marL="273050" indent="-273050" eaLnBrk="0" hangingPunct="0">
              <a:lnSpc>
                <a:spcPct val="130000"/>
              </a:lnSpc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2800" dirty="0">
                <a:latin typeface="+mn-lt"/>
              </a:rPr>
              <a:t> General Judging Principals</a:t>
            </a:r>
          </a:p>
          <a:p>
            <a:pPr marL="273050" indent="-273050" eaLnBrk="0" hangingPunct="0">
              <a:lnSpc>
                <a:spcPct val="130000"/>
              </a:lnSpc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Aresti</a:t>
            </a:r>
            <a:r>
              <a:rPr lang="en-US" sz="2800" dirty="0">
                <a:latin typeface="+mn-lt"/>
              </a:rPr>
              <a:t> Families 1 – 9, specific judging criteria</a:t>
            </a:r>
          </a:p>
          <a:p>
            <a:pPr marL="273050" indent="-273050" eaLnBrk="0" hangingPunct="0">
              <a:lnSpc>
                <a:spcPct val="130000"/>
              </a:lnSpc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2800" dirty="0">
                <a:latin typeface="+mn-lt"/>
              </a:rPr>
              <a:t> The Unknown Sequence</a:t>
            </a:r>
          </a:p>
          <a:p>
            <a:pPr marL="273050" indent="-273050" eaLnBrk="0" hangingPunct="0">
              <a:lnSpc>
                <a:spcPct val="130000"/>
              </a:lnSpc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2800" dirty="0">
                <a:latin typeface="+mn-lt"/>
              </a:rPr>
              <a:t> The 4-Minute Free Program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153400" y="6553200"/>
            <a:ext cx="381000" cy="304800"/>
          </a:xfrm>
        </p:spPr>
        <p:txBody>
          <a:bodyPr/>
          <a:lstStyle/>
          <a:p>
            <a:pPr>
              <a:defRPr/>
            </a:pPr>
            <a:r>
              <a:rPr lang="en-US" dirty="0"/>
              <a:t>I-</a:t>
            </a:r>
            <a:fld id="{7718DA56-AE6B-49AA-8611-CD87DC2A2F52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5"/>
          <p:cNvSpPr txBox="1">
            <a:spLocks/>
          </p:cNvSpPr>
          <p:nvPr/>
        </p:nvSpPr>
        <p:spPr>
          <a:xfrm>
            <a:off x="3200400" y="6400800"/>
            <a:ext cx="2895600" cy="457200"/>
          </a:xfrm>
          <a:prstGeom prst="rect">
            <a:avLst/>
          </a:prstGeom>
        </p:spPr>
        <p:txBody>
          <a:bodyPr lIns="0" tIns="0" rIns="0" bIns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2">
                    <a:shade val="90000"/>
                  </a:schemeClr>
                </a:solidFill>
                <a:latin typeface="+mn-lt"/>
              </a:rPr>
              <a:t>Scale Aerobatic Judging Seminar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1"/>
          </p:nvPr>
        </p:nvSpPr>
        <p:spPr>
          <a:xfrm>
            <a:off x="457200" y="6400800"/>
            <a:ext cx="990600" cy="457200"/>
          </a:xfrm>
        </p:spPr>
        <p:txBody>
          <a:bodyPr/>
          <a:lstStyle/>
          <a:p>
            <a:pPr>
              <a:defRPr/>
            </a:pPr>
            <a:r>
              <a:rPr lang="en-US"/>
              <a:t>Jan 30, 2010</a:t>
            </a:r>
          </a:p>
        </p:txBody>
      </p:sp>
      <p:sp>
        <p:nvSpPr>
          <p:cNvPr id="12294" name="Rectangle 2"/>
          <p:cNvSpPr>
            <a:spLocks noChangeArrowheads="1"/>
          </p:cNvSpPr>
          <p:nvPr/>
        </p:nvSpPr>
        <p:spPr bwMode="auto">
          <a:xfrm>
            <a:off x="4800600" y="0"/>
            <a:ext cx="4343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4000" b="1">
                <a:solidFill>
                  <a:srgbClr val="FF0000"/>
                </a:solidFill>
                <a:latin typeface="Times New Roman" pitchFamily="18" charset="0"/>
              </a:rPr>
              <a:t>Course Outline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</TotalTime>
  <Words>635</Words>
  <Application>Microsoft Office PowerPoint</Application>
  <PresentationFormat>On-screen Show (4:3)</PresentationFormat>
  <Paragraphs>148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Flow</vt:lpstr>
      <vt:lpstr>Custom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MAIN</dc:creator>
  <cp:lastModifiedBy>david</cp:lastModifiedBy>
  <cp:revision>31</cp:revision>
  <dcterms:created xsi:type="dcterms:W3CDTF">2009-10-29T14:02:19Z</dcterms:created>
  <dcterms:modified xsi:type="dcterms:W3CDTF">2010-03-07T15:08:24Z</dcterms:modified>
</cp:coreProperties>
</file>